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64" r:id="rId4"/>
    <p:sldId id="263" r:id="rId5"/>
    <p:sldId id="260" r:id="rId6"/>
    <p:sldId id="259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210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282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047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320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484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619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28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714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524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37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847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6863-65FF-46DC-AB87-44BDBEFADD22}" type="datetimeFigureOut">
              <a:rPr lang="en-US" smtClean="0"/>
              <a:t>11/28/2015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CD994-F154-4318-9289-E3F44230D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997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13"/>
            <a:ext cx="5334000" cy="674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91200" y="1905000"/>
            <a:ext cx="32003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Author: Evelyn Coleman</a:t>
            </a:r>
          </a:p>
          <a:p>
            <a:endParaRPr lang="en-US" sz="2200" b="1" dirty="0"/>
          </a:p>
          <a:p>
            <a:endParaRPr lang="en-US" sz="2200" b="1" dirty="0" smtClean="0"/>
          </a:p>
          <a:p>
            <a:r>
              <a:rPr lang="en-US" sz="2200" b="1" dirty="0" smtClean="0"/>
              <a:t>Illustrator: Tyrone Geter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2180314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sz="4500" dirty="0" smtClean="0"/>
              <a:t>Story takes place on the porch of a HOT summer’s day when grandmother tells her grandchild she can’t got into town.  She then tells about a hot summer day when she was a child and snuck into town to see if it was hot enough to ‘fry an egg on the sidewalk’ as everyone was saying.  </a:t>
            </a:r>
          </a:p>
          <a:p>
            <a:pPr marL="0" indent="0">
              <a:buNone/>
            </a:pPr>
            <a:r>
              <a:rPr lang="en-US" sz="4500" dirty="0" smtClean="0"/>
              <a:t>     Sally (grandmother) was thirsty so she stops at a water fountain with the sign ‘WHITES ONLY” so she takes off her black patent-leather shoes and stands in her white socks and takes a drink. </a:t>
            </a:r>
          </a:p>
          <a:p>
            <a:pPr marL="0" indent="0">
              <a:buNone/>
            </a:pPr>
            <a:r>
              <a:rPr lang="en-US" sz="4500" dirty="0"/>
              <a:t> </a:t>
            </a:r>
            <a:r>
              <a:rPr lang="en-US" sz="4500" dirty="0" smtClean="0"/>
              <a:t>    There was immediate reaction by a big white man – he knocked her down,  yelling that she can’</a:t>
            </a:r>
            <a:r>
              <a:rPr lang="en-US" sz="4500" dirty="0" smtClean="0"/>
              <a:t>t read - </a:t>
            </a:r>
            <a:r>
              <a:rPr lang="en-US" sz="4500" dirty="0" smtClean="0"/>
              <a:t>threatening to ‘whup’  her.  Innocent Sally was surprised by this reaction.</a:t>
            </a:r>
          </a:p>
          <a:p>
            <a:pPr marL="0" indent="0">
              <a:buNone/>
            </a:pPr>
            <a:r>
              <a:rPr lang="en-US" sz="4500" dirty="0" smtClean="0"/>
              <a:t>     Other non-whites came to the fountain and drank in their stocking feet – which made the big white man angrier and he started hitting Sally.  The Chicken Man – a town character reportedly capable of turning people into chickens – came to her rescue.  He simply pointed to the Big Man and that was last time anyone saw him around…the ‘Whites Only’ sign was also removed from the water fountain. </a:t>
            </a:r>
            <a:endParaRPr lang="en-US" sz="4500" dirty="0" smtClean="0"/>
          </a:p>
          <a:p>
            <a:endParaRPr lang="en-US" sz="4500" dirty="0"/>
          </a:p>
          <a:p>
            <a:r>
              <a:rPr lang="en-US" sz="4500" dirty="0" smtClean="0"/>
              <a:t>Genre </a:t>
            </a:r>
            <a:r>
              <a:rPr lang="en-US" sz="4500" dirty="0" smtClean="0"/>
              <a:t>– Fiction</a:t>
            </a:r>
          </a:p>
          <a:p>
            <a:r>
              <a:rPr lang="en-US" sz="4500" dirty="0" smtClean="0"/>
              <a:t>Grades – K thru 4</a:t>
            </a:r>
          </a:p>
          <a:p>
            <a:r>
              <a:rPr lang="en-US" sz="4500" dirty="0" smtClean="0"/>
              <a:t>Ages – 5-9</a:t>
            </a:r>
          </a:p>
          <a:p>
            <a:r>
              <a:rPr lang="en-US" sz="4500" dirty="0" smtClean="0"/>
              <a:t>1996 Notable Book for Children (Smithsonian Magazine)</a:t>
            </a:r>
          </a:p>
          <a:p>
            <a:r>
              <a:rPr lang="en-US" sz="4500" dirty="0" smtClean="0"/>
              <a:t>32 Pages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val="3237999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Evelyn </a:t>
            </a:r>
            <a:r>
              <a:rPr lang="en-US" dirty="0" smtClean="0"/>
              <a:t>Coleman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375" y="1572039"/>
            <a:ext cx="8229600" cy="490496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Psychotherapist, Author of Adult and Children’s books</a:t>
            </a:r>
          </a:p>
          <a:p>
            <a:endParaRPr lang="en-US" dirty="0"/>
          </a:p>
          <a:p>
            <a:r>
              <a:rPr lang="en-US" dirty="0"/>
              <a:t>Born: 1948, Burlington, </a:t>
            </a:r>
            <a:r>
              <a:rPr lang="en-US" dirty="0" smtClean="0"/>
              <a:t>NC</a:t>
            </a:r>
          </a:p>
          <a:p>
            <a:endParaRPr lang="en-US" dirty="0"/>
          </a:p>
          <a:p>
            <a:r>
              <a:rPr lang="en-US" dirty="0" smtClean="0"/>
              <a:t>Began writing adult stories while convalescing </a:t>
            </a:r>
          </a:p>
          <a:p>
            <a:endParaRPr lang="en-US" dirty="0"/>
          </a:p>
          <a:p>
            <a:r>
              <a:rPr lang="en-US" dirty="0" smtClean="0"/>
              <a:t>Found it difficult to switch from adults </a:t>
            </a:r>
            <a:r>
              <a:rPr lang="en-US" dirty="0"/>
              <a:t>writing to </a:t>
            </a:r>
            <a:r>
              <a:rPr lang="en-US" dirty="0" smtClean="0"/>
              <a:t>children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Vowed as a child to write a children’s book “… that </a:t>
            </a:r>
            <a:r>
              <a:rPr lang="en-US" dirty="0"/>
              <a:t>had </a:t>
            </a:r>
            <a:r>
              <a:rPr lang="en-US" dirty="0" smtClean="0"/>
              <a:t>black </a:t>
            </a:r>
            <a:r>
              <a:rPr lang="en-US" dirty="0"/>
              <a:t>people in </a:t>
            </a:r>
            <a:r>
              <a:rPr lang="en-US" dirty="0" smtClean="0"/>
              <a:t>it.” </a:t>
            </a:r>
            <a:r>
              <a:rPr lang="en-US" dirty="0"/>
              <a:t> </a:t>
            </a:r>
          </a:p>
          <a:p>
            <a:r>
              <a:rPr lang="en-US" dirty="0" smtClean="0"/>
              <a:t>Children’s books are harder to </a:t>
            </a:r>
            <a:r>
              <a:rPr lang="en-US" dirty="0"/>
              <a:t>write </a:t>
            </a:r>
            <a:r>
              <a:rPr lang="en-US" dirty="0" smtClean="0"/>
              <a:t>than </a:t>
            </a:r>
            <a:r>
              <a:rPr lang="en-US" dirty="0"/>
              <a:t>any other </a:t>
            </a:r>
            <a:r>
              <a:rPr lang="en-US" dirty="0" smtClean="0"/>
              <a:t>form…and take the longest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“…today</a:t>
            </a:r>
            <a:r>
              <a:rPr lang="en-US" dirty="0"/>
              <a:t>, people must face whether or </a:t>
            </a:r>
            <a:r>
              <a:rPr lang="en-US" dirty="0" smtClean="0"/>
              <a:t>not they </a:t>
            </a:r>
            <a:r>
              <a:rPr lang="en-US" dirty="0"/>
              <a:t>are </a:t>
            </a:r>
            <a:r>
              <a:rPr lang="en-US" dirty="0" smtClean="0"/>
              <a:t>racist</a:t>
            </a:r>
            <a:r>
              <a:rPr lang="en-US" dirty="0"/>
              <a:t>. In the past this could go </a:t>
            </a:r>
            <a:r>
              <a:rPr lang="en-US" dirty="0" smtClean="0"/>
              <a:t>unchallenged</a:t>
            </a:r>
            <a:r>
              <a:rPr lang="en-US" dirty="0"/>
              <a:t> </a:t>
            </a:r>
            <a:r>
              <a:rPr lang="en-US" dirty="0" smtClean="0"/>
              <a:t>as long as you </a:t>
            </a:r>
            <a:r>
              <a:rPr lang="en-US" dirty="0"/>
              <a:t>wrapped in </a:t>
            </a:r>
            <a:r>
              <a:rPr lang="en-US" dirty="0" smtClean="0"/>
              <a:t>your own cocoon.”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09600"/>
            <a:ext cx="2105106" cy="274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4" descr="Shadows on Society Hill (2007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367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10 Checklist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b="1" dirty="0" smtClean="0"/>
              <a:t>Good story</a:t>
            </a:r>
            <a:r>
              <a:rPr lang="en-US" dirty="0" smtClean="0"/>
              <a:t>…shares incident of racism and innocence 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smtClean="0"/>
              <a:t>Historically accurate/authentic</a:t>
            </a:r>
            <a:r>
              <a:rPr lang="en-US" dirty="0" smtClean="0"/>
              <a:t>…demonstrates ‘accepted’ ways in the South, especially </a:t>
            </a:r>
            <a:r>
              <a:rPr lang="en-US" dirty="0" smtClean="0"/>
              <a:t>Mississippi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smtClean="0"/>
              <a:t>Authentic </a:t>
            </a:r>
            <a:r>
              <a:rPr lang="en-US" b="1" dirty="0" smtClean="0"/>
              <a:t>language</a:t>
            </a:r>
            <a:r>
              <a:rPr lang="en-US" dirty="0" smtClean="0"/>
              <a:t>…Southern accent,  vernacular (whup 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smtClean="0"/>
              <a:t>Historical </a:t>
            </a:r>
            <a:r>
              <a:rPr lang="en-US" b="1" dirty="0" smtClean="0"/>
              <a:t>interpretation</a:t>
            </a:r>
            <a:r>
              <a:rPr lang="en-US" dirty="0" smtClean="0"/>
              <a:t>…racism, bigotry, courage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smtClean="0"/>
              <a:t>Voices missing</a:t>
            </a:r>
            <a:r>
              <a:rPr lang="en-US" dirty="0" smtClean="0"/>
              <a:t>…non-racist whites are not </a:t>
            </a:r>
            <a:r>
              <a:rPr lang="en-US" dirty="0" smtClean="0"/>
              <a:t>identified, complacent African-Americans, law enforcement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smtClean="0"/>
              <a:t>Insight/understanding </a:t>
            </a:r>
            <a:r>
              <a:rPr lang="en-US" b="1" dirty="0" smtClean="0"/>
              <a:t>of current/past </a:t>
            </a:r>
            <a:r>
              <a:rPr lang="en-US" b="1" dirty="0" smtClean="0"/>
              <a:t>issue</a:t>
            </a:r>
            <a:r>
              <a:rPr lang="en-US" dirty="0" smtClean="0"/>
              <a:t>s…Racism, segregation, and discrimination past and present in U.S.  The book points out the problem with  judging people by skin color.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47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fontAlgn="base">
              <a:buNone/>
            </a:pPr>
            <a:r>
              <a:rPr lang="en-US" dirty="0" smtClean="0"/>
              <a:t>1. </a:t>
            </a:r>
            <a:r>
              <a:rPr lang="en-US" b="1" dirty="0" smtClean="0"/>
              <a:t>What do you think</a:t>
            </a:r>
            <a:r>
              <a:rPr lang="en-US" dirty="0" smtClean="0"/>
              <a:t>?</a:t>
            </a:r>
          </a:p>
          <a:p>
            <a:pPr lvl="1" fontAlgn="base"/>
            <a:r>
              <a:rPr lang="en-US" dirty="0" smtClean="0"/>
              <a:t>Was the big </a:t>
            </a:r>
            <a:r>
              <a:rPr lang="en-US" dirty="0"/>
              <a:t>man </a:t>
            </a:r>
            <a:r>
              <a:rPr lang="en-US" dirty="0" smtClean="0"/>
              <a:t>"</a:t>
            </a:r>
            <a:r>
              <a:rPr lang="en-US" dirty="0"/>
              <a:t>right" to yell at the little girl?</a:t>
            </a:r>
          </a:p>
          <a:p>
            <a:pPr lvl="1" fontAlgn="base"/>
            <a:r>
              <a:rPr lang="en-US" dirty="0"/>
              <a:t>What type of </a:t>
            </a:r>
            <a:r>
              <a:rPr lang="en-US" dirty="0" smtClean="0"/>
              <a:t>behavior/attitude </a:t>
            </a:r>
            <a:r>
              <a:rPr lang="en-US" dirty="0"/>
              <a:t>is this called?</a:t>
            </a:r>
          </a:p>
          <a:p>
            <a:pPr lvl="1" fontAlgn="base"/>
            <a:r>
              <a:rPr lang="en-US" dirty="0"/>
              <a:t>Do you think the man has obeyed the "rights" of this child?</a:t>
            </a:r>
          </a:p>
          <a:p>
            <a:pPr lvl="1" fontAlgn="base"/>
            <a:r>
              <a:rPr lang="en-US" dirty="0"/>
              <a:t>Is it ever okay to deny the rights of anyone?  Why or why not</a:t>
            </a:r>
            <a:r>
              <a:rPr lang="en-US" dirty="0" smtClean="0"/>
              <a:t>?</a:t>
            </a:r>
          </a:p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r>
              <a:rPr lang="en-US" dirty="0" smtClean="0"/>
              <a:t>2.  </a:t>
            </a:r>
            <a:r>
              <a:rPr lang="en-US" b="1" dirty="0" smtClean="0"/>
              <a:t>Think/Pair/Share</a:t>
            </a:r>
            <a:r>
              <a:rPr lang="en-US" dirty="0" smtClean="0"/>
              <a:t>:</a:t>
            </a:r>
            <a:endParaRPr lang="en-US" dirty="0"/>
          </a:p>
          <a:p>
            <a:pPr lvl="1" fontAlgn="base"/>
            <a:r>
              <a:rPr lang="en-US" dirty="0"/>
              <a:t>Have you ever </a:t>
            </a:r>
            <a:r>
              <a:rPr lang="en-US" dirty="0" smtClean="0"/>
              <a:t>made a mistake; done something where </a:t>
            </a:r>
            <a:r>
              <a:rPr lang="en-US" dirty="0"/>
              <a:t>you were misunderstood </a:t>
            </a:r>
            <a:r>
              <a:rPr lang="en-US" dirty="0" smtClean="0"/>
              <a:t>that </a:t>
            </a:r>
            <a:r>
              <a:rPr lang="en-US" dirty="0"/>
              <a:t>got you into trouble?</a:t>
            </a:r>
          </a:p>
          <a:p>
            <a:pPr lvl="1" fontAlgn="base"/>
            <a:r>
              <a:rPr lang="en-US" dirty="0"/>
              <a:t>How did that make you feel</a:t>
            </a:r>
            <a:r>
              <a:rPr lang="en-US" dirty="0" smtClean="0"/>
              <a:t>?</a:t>
            </a:r>
          </a:p>
          <a:p>
            <a:pPr lvl="1" fontAlgn="base"/>
            <a:r>
              <a:rPr lang="en-US" dirty="0" smtClean="0"/>
              <a:t>Did anyone help you?</a:t>
            </a:r>
          </a:p>
          <a:p>
            <a:pPr marL="0" indent="0" fontAlgn="base">
              <a:buNone/>
            </a:pPr>
            <a:endParaRPr lang="en-US" dirty="0"/>
          </a:p>
          <a:p>
            <a:pPr marL="0" indent="0" fontAlgn="base">
              <a:buNone/>
            </a:pPr>
            <a:r>
              <a:rPr lang="en-US" dirty="0" smtClean="0"/>
              <a:t>3. </a:t>
            </a:r>
            <a:r>
              <a:rPr lang="en-US" b="1" dirty="0" smtClean="0"/>
              <a:t>How are people treated unfairly today</a:t>
            </a:r>
            <a:r>
              <a:rPr lang="en-US" dirty="0" smtClean="0"/>
              <a:t>?</a:t>
            </a:r>
          </a:p>
          <a:p>
            <a:pPr lvl="1" fontAlgn="base"/>
            <a:r>
              <a:rPr lang="en-US" dirty="0" smtClean="0"/>
              <a:t>Give examples and why.</a:t>
            </a:r>
          </a:p>
          <a:p>
            <a:pPr lvl="1" fontAlgn="base"/>
            <a:r>
              <a:rPr lang="en-US" dirty="0" smtClean="0"/>
              <a:t>How does what happened in the past influence the way people interact today?</a:t>
            </a:r>
          </a:p>
          <a:p>
            <a:pPr fontAlgn="base"/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126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Informal</a:t>
            </a:r>
            <a:r>
              <a:rPr lang="en-US" dirty="0" smtClean="0"/>
              <a:t>:  </a:t>
            </a:r>
          </a:p>
          <a:p>
            <a:pPr lvl="1"/>
            <a:r>
              <a:rPr lang="en-US" dirty="0" smtClean="0"/>
              <a:t>Students describe the characters, who is telling the story, what traits they displayed (bravery, anger, fear…)</a:t>
            </a:r>
          </a:p>
          <a:p>
            <a:pPr lvl="1"/>
            <a:r>
              <a:rPr lang="en-US" dirty="0" smtClean="0"/>
              <a:t>Students provide examples from the book of behavior that was based on race</a:t>
            </a:r>
          </a:p>
          <a:p>
            <a:pPr lvl="1"/>
            <a:r>
              <a:rPr lang="en-US" dirty="0" smtClean="0"/>
              <a:t>Students share ideas for stopping discrimination</a:t>
            </a:r>
          </a:p>
          <a:p>
            <a:pPr lvl="1"/>
            <a:r>
              <a:rPr lang="en-US" dirty="0" smtClean="0"/>
              <a:t>Students will give examples of how THEY can treat people fairly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Summative: </a:t>
            </a:r>
          </a:p>
          <a:p>
            <a:pPr lvl="1"/>
            <a:r>
              <a:rPr lang="en-US" dirty="0" smtClean="0"/>
              <a:t>Student conduct and report on an interview  with someone who was an adult in the 1950’s/1960’s and share what they remember about discrimination</a:t>
            </a:r>
          </a:p>
          <a:p>
            <a:pPr lvl="1"/>
            <a:r>
              <a:rPr lang="en-US" dirty="0" smtClean="0"/>
              <a:t>Students will write in their journal an incident that they have been in or observed that they think may have occurred due to race.</a:t>
            </a:r>
            <a:r>
              <a:rPr lang="en-US" dirty="0"/>
              <a:t>	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8897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books by E. Coleman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u="sng" dirty="0"/>
              <a:t>Bibliography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The Foot Warmer and the Crow (1994)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The Glass Bottle Tree (1995)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White Socks Only (1996)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What If (1997)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The Riches of Osceola McCarthy (1998)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The Flight of Kites (1999)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To Be a Drum (2000)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Mystery of the Dark Tower (2000)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Born in Sin (2001)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Circle of Fire (2001)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Shadows on Society Hill:  An Addy Mystery (2007)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Freedom Train (2008)</a:t>
            </a:r>
          </a:p>
        </p:txBody>
      </p:sp>
    </p:spTree>
    <p:extLst>
      <p:ext uri="{BB962C8B-B14F-4D97-AF65-F5344CB8AC3E}">
        <p14:creationId xmlns:p14="http://schemas.microsoft.com/office/powerpoint/2010/main" val="3305894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539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Overview</vt:lpstr>
      <vt:lpstr>Evelyn Coleman</vt:lpstr>
      <vt:lpstr>Chapter 10 Checklist</vt:lpstr>
      <vt:lpstr>Learning Activities</vt:lpstr>
      <vt:lpstr>Assessments</vt:lpstr>
      <vt:lpstr>Other books by E. Coleman</vt:lpstr>
    </vt:vector>
  </TitlesOfParts>
  <Company>DOD Education Activity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Socks Only</dc:title>
  <dc:creator>Scharch, Mabel Jeanne Ms. CIV OSD/DoDEA-Pacific</dc:creator>
  <cp:lastModifiedBy>Scharch, Mabel Jeanne Ms. CIV OSD/DoDEA-Pacific</cp:lastModifiedBy>
  <cp:revision>20</cp:revision>
  <dcterms:created xsi:type="dcterms:W3CDTF">2015-11-17T04:06:42Z</dcterms:created>
  <dcterms:modified xsi:type="dcterms:W3CDTF">2015-11-28T05:27:02Z</dcterms:modified>
</cp:coreProperties>
</file>